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50" r:id="rId1"/>
  </p:sldMasterIdLst>
  <p:sldIdLst>
    <p:sldId id="257" r:id="rId2"/>
    <p:sldId id="298" r:id="rId3"/>
    <p:sldId id="296" r:id="rId4"/>
    <p:sldId id="299" r:id="rId5"/>
    <p:sldId id="300" r:id="rId6"/>
    <p:sldId id="304" r:id="rId7"/>
    <p:sldId id="305" r:id="rId8"/>
    <p:sldId id="303" r:id="rId9"/>
    <p:sldId id="301" r:id="rId10"/>
    <p:sldId id="302" r:id="rId11"/>
    <p:sldId id="306" r:id="rId12"/>
    <p:sldId id="307" r:id="rId13"/>
    <p:sldId id="308" r:id="rId14"/>
    <p:sldId id="309" r:id="rId15"/>
  </p:sldIdLst>
  <p:sldSz cx="12192000" cy="6858000"/>
  <p:notesSz cx="6858000" cy="9144000"/>
  <p:embeddedFontLst>
    <p:embeddedFont>
      <p:font typeface="Calibri" pitchFamily="34" charset="0"/>
      <p:regular r:id="rId16"/>
      <p:bold r:id="rId17"/>
      <p:italic r:id="rId18"/>
      <p:boldItalic r:id="rId19"/>
    </p:embeddedFont>
    <p:embeddedFont>
      <p:font typeface="Oswald Medium" charset="0"/>
      <p:regular r:id="rId20"/>
    </p:embeddedFont>
    <p:embeddedFont>
      <p:font typeface="Poppins SemiBold" charset="0"/>
      <p:bold r:id="rId21"/>
    </p:embeddedFont>
    <p:embeddedFont>
      <p:font typeface="Oswald" charset="0"/>
      <p:regular r:id="rId22"/>
      <p:bold r:id="rId23"/>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5629435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72793156"/>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ntendo edifício, interior&#10;&#10;Descrição gerada automaticamente">
            <a:extLst>
              <a:ext uri="{FF2B5EF4-FFF2-40B4-BE49-F238E27FC236}">
                <a16:creationId xmlns="" xmlns:a16="http://schemas.microsoft.com/office/drawing/2014/main" id="{7FA3DE82-449C-40B2-8401-0085D2531AE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0" y="0"/>
            <a:ext cx="12191997" cy="6865456"/>
          </a:xfrm>
          <a:prstGeom prst="rect">
            <a:avLst/>
          </a:prstGeom>
        </p:spPr>
      </p:pic>
      <p:sp>
        <p:nvSpPr>
          <p:cNvPr id="7" name="Shape 11">
            <a:extLst>
              <a:ext uri="{FF2B5EF4-FFF2-40B4-BE49-F238E27FC236}">
                <a16:creationId xmlns="" xmlns:a16="http://schemas.microsoft.com/office/drawing/2014/main" id="{086B4BDD-8600-4B24-ACBF-AB6581B22850}"/>
              </a:ext>
            </a:extLst>
          </p:cNvPr>
          <p:cNvSpPr/>
          <p:nvPr/>
        </p:nvSpPr>
        <p:spPr>
          <a:xfrm>
            <a:off x="1" y="-4971"/>
            <a:ext cx="12191998" cy="6865455"/>
          </a:xfrm>
          <a:prstGeom prst="rect">
            <a:avLst/>
          </a:prstGeom>
          <a:solidFill>
            <a:schemeClr val="accent1">
              <a:lumMod val="50000"/>
              <a:alpha val="78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tângulo 7">
            <a:extLst>
              <a:ext uri="{FF2B5EF4-FFF2-40B4-BE49-F238E27FC236}">
                <a16:creationId xmlns="" xmlns:a16="http://schemas.microsoft.com/office/drawing/2014/main" id="{4C8137FA-9126-4DA1-9D79-8AF6C7C2D54C}"/>
              </a:ext>
            </a:extLst>
          </p:cNvPr>
          <p:cNvSpPr/>
          <p:nvPr/>
        </p:nvSpPr>
        <p:spPr>
          <a:xfrm>
            <a:off x="2113471" y="1990623"/>
            <a:ext cx="7608497" cy="15375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smtClean="0">
                <a:solidFill>
                  <a:prstClr val="white"/>
                </a:solidFill>
                <a:latin typeface="Calibri" panose="020F0502020204030204"/>
              </a:rPr>
              <a:t/>
            </a:r>
            <a:br>
              <a:rPr lang="pt-BR" dirty="0" smtClean="0">
                <a:solidFill>
                  <a:prstClr val="white"/>
                </a:solidFill>
                <a:latin typeface="Calibri" panose="020F0502020204030204"/>
              </a:rPr>
            </a:br>
            <a:r>
              <a:rPr lang="pt-BR" dirty="0" smtClean="0">
                <a:solidFill>
                  <a:prstClr val="white"/>
                </a:solidFill>
                <a:latin typeface="Calibri" panose="020F0502020204030204"/>
              </a:rPr>
              <a:t/>
            </a:r>
            <a:br>
              <a:rPr lang="pt-BR" dirty="0" smtClean="0">
                <a:solidFill>
                  <a:prstClr val="white"/>
                </a:solidFill>
                <a:latin typeface="Calibri" panose="020F0502020204030204"/>
              </a:rPr>
            </a:br>
            <a:r>
              <a:rPr lang="pt-BR" dirty="0" smtClean="0">
                <a:solidFill>
                  <a:prstClr val="white"/>
                </a:solidFill>
                <a:latin typeface="Calibri" panose="020F0502020204030204"/>
              </a:rPr>
              <a:t>Curso de Tecnologia em Análise e Desenvolvimento de Sistemas</a:t>
            </a:r>
            <a:br>
              <a:rPr lang="pt-BR" dirty="0" smtClean="0">
                <a:solidFill>
                  <a:prstClr val="white"/>
                </a:solidFill>
                <a:latin typeface="Calibri" panose="020F0502020204030204"/>
              </a:rPr>
            </a:br>
            <a:r>
              <a:rPr lang="pt-BR" dirty="0" smtClean="0">
                <a:solidFill>
                  <a:prstClr val="white"/>
                </a:solidFill>
                <a:latin typeface="Calibri" panose="020F0502020204030204"/>
              </a:rPr>
              <a:t/>
            </a:r>
            <a:br>
              <a:rPr lang="pt-BR" dirty="0" smtClean="0">
                <a:solidFill>
                  <a:prstClr val="white"/>
                </a:solidFill>
                <a:latin typeface="Calibri" panose="020F0502020204030204"/>
              </a:rPr>
            </a:br>
            <a:r>
              <a:rPr lang="pt-BR" dirty="0" smtClean="0">
                <a:solidFill>
                  <a:prstClr val="white"/>
                </a:solidFill>
                <a:latin typeface="Calibri" panose="020F0502020204030204"/>
              </a:rPr>
              <a:t>2º período </a:t>
            </a:r>
            <a:br>
              <a:rPr lang="pt-BR" dirty="0" smtClean="0">
                <a:solidFill>
                  <a:prstClr val="white"/>
                </a:solidFill>
                <a:latin typeface="Calibri" panose="020F0502020204030204"/>
              </a:rPr>
            </a:br>
            <a:r>
              <a:rPr lang="pt-BR" dirty="0" smtClean="0">
                <a:solidFill>
                  <a:prstClr val="white"/>
                </a:solidFill>
                <a:latin typeface="Calibri" panose="020F0502020204030204"/>
              </a:rPr>
              <a:t/>
            </a:r>
            <a:br>
              <a:rPr lang="pt-BR" dirty="0" smtClean="0">
                <a:solidFill>
                  <a:prstClr val="white"/>
                </a:solidFill>
                <a:latin typeface="Calibri" panose="020F0502020204030204"/>
              </a:rPr>
            </a:br>
            <a:r>
              <a:rPr lang="pt-BR" dirty="0" smtClean="0">
                <a:solidFill>
                  <a:prstClr val="white"/>
                </a:solidFill>
                <a:latin typeface="Calibri" panose="020F0502020204030204"/>
              </a:rPr>
              <a:t>Prof. José Wilson da Costa</a:t>
            </a:r>
            <a:br>
              <a:rPr lang="pt-BR" dirty="0" smtClean="0">
                <a:solidFill>
                  <a:prstClr val="white"/>
                </a:solidFill>
                <a:latin typeface="Calibri" panose="020F0502020204030204"/>
              </a:rPr>
            </a:br>
            <a:r>
              <a:rPr lang="pt-BR" dirty="0" smtClean="0">
                <a:solidFill>
                  <a:prstClr val="white"/>
                </a:solidFill>
                <a:latin typeface="Calibri" panose="020F0502020204030204"/>
              </a:rPr>
              <a:t/>
            </a:r>
            <a:br>
              <a:rPr lang="pt-BR" dirty="0" smtClean="0">
                <a:solidFill>
                  <a:prstClr val="white"/>
                </a:solidFill>
                <a:latin typeface="Calibri" panose="020F0502020204030204"/>
              </a:rPr>
            </a:b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CaixaDeTexto 8">
            <a:extLst>
              <a:ext uri="{FF2B5EF4-FFF2-40B4-BE49-F238E27FC236}">
                <a16:creationId xmlns="" xmlns:a16="http://schemas.microsoft.com/office/drawing/2014/main" id="{2BD6BA33-B06B-4457-AC68-86AF318D98A7}"/>
              </a:ext>
            </a:extLst>
          </p:cNvPr>
          <p:cNvSpPr txBox="1"/>
          <p:nvPr/>
        </p:nvSpPr>
        <p:spPr>
          <a:xfrm>
            <a:off x="1673525" y="1398931"/>
            <a:ext cx="82641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smtClean="0">
                <a:ln>
                  <a:noFill/>
                </a:ln>
                <a:solidFill>
                  <a:prstClr val="white"/>
                </a:solidFill>
                <a:effectLst/>
                <a:uLnTx/>
                <a:uFillTx/>
                <a:latin typeface="Oswald Medium" panose="00000600000000000000" pitchFamily="2" charset="0"/>
                <a:ea typeface="+mn-ea"/>
                <a:cs typeface="Poppins SemiBold" panose="00000700000000000000" pitchFamily="50" charset="0"/>
              </a:rPr>
              <a:t>Pontifícia</a:t>
            </a:r>
            <a:r>
              <a:rPr kumimoji="0" lang="pt-BR" sz="3200" b="0" i="0" u="none" strike="noStrike" kern="1200" cap="none" spc="0" normalizeH="0" noProof="0" dirty="0" smtClean="0">
                <a:ln>
                  <a:noFill/>
                </a:ln>
                <a:solidFill>
                  <a:prstClr val="white"/>
                </a:solidFill>
                <a:effectLst/>
                <a:uLnTx/>
                <a:uFillTx/>
                <a:latin typeface="Oswald Medium" panose="00000600000000000000" pitchFamily="2" charset="0"/>
                <a:ea typeface="+mn-ea"/>
                <a:cs typeface="Poppins SemiBold" panose="00000700000000000000" pitchFamily="50" charset="0"/>
              </a:rPr>
              <a:t> Universidade Católica de Minas Gerais</a:t>
            </a:r>
            <a:endParaRPr kumimoji="0" lang="pt-BR" sz="3200" b="0" i="0" u="none" strike="noStrike" kern="1200" cap="none" spc="0" normalizeH="0" baseline="0" noProof="0" dirty="0">
              <a:ln>
                <a:noFill/>
              </a:ln>
              <a:solidFill>
                <a:prstClr val="white"/>
              </a:solidFill>
              <a:effectLst/>
              <a:uLnTx/>
              <a:uFillTx/>
              <a:latin typeface="Oswald Medium" panose="00000600000000000000" pitchFamily="2" charset="0"/>
              <a:ea typeface="+mn-ea"/>
              <a:cs typeface="Poppins SemiBold" panose="00000700000000000000" pitchFamily="50" charset="0"/>
            </a:endParaRPr>
          </a:p>
        </p:txBody>
      </p:sp>
      <p:sp>
        <p:nvSpPr>
          <p:cNvPr id="16" name="CaixaDeTexto 15">
            <a:extLst>
              <a:ext uri="{FF2B5EF4-FFF2-40B4-BE49-F238E27FC236}">
                <a16:creationId xmlns="" xmlns:a16="http://schemas.microsoft.com/office/drawing/2014/main" id="{7B7E061E-EDC6-447D-ABE9-161C97117A5D}"/>
              </a:ext>
            </a:extLst>
          </p:cNvPr>
          <p:cNvSpPr txBox="1"/>
          <p:nvPr/>
        </p:nvSpPr>
        <p:spPr>
          <a:xfrm>
            <a:off x="1552754" y="3698755"/>
            <a:ext cx="9420046" cy="523220"/>
          </a:xfrm>
          <a:prstGeom prst="rect">
            <a:avLst/>
          </a:prstGeom>
          <a:noFill/>
        </p:spPr>
        <p:txBody>
          <a:bodyPr wrap="square" rtlCol="0">
            <a:spAutoFit/>
          </a:bodyPr>
          <a:lstStyle/>
          <a:p>
            <a:pPr latinLnBrk="1"/>
            <a:r>
              <a:rPr lang="pt-BR" sz="2800" dirty="0" smtClean="0">
                <a:solidFill>
                  <a:schemeClr val="bg1"/>
                </a:solidFill>
              </a:rPr>
              <a:t>Eixo 2 - Projeto: Desenvolvimento de uma Aplicação Interativa</a:t>
            </a:r>
            <a:endParaRPr lang="pt-BR" sz="2800" dirty="0">
              <a:solidFill>
                <a:schemeClr val="bg1"/>
              </a:solidFill>
            </a:endParaRPr>
          </a:p>
        </p:txBody>
      </p:sp>
      <p:sp>
        <p:nvSpPr>
          <p:cNvPr id="11" name="CaixaDeTexto 10">
            <a:extLst>
              <a:ext uri="{FF2B5EF4-FFF2-40B4-BE49-F238E27FC236}">
                <a16:creationId xmlns="" xmlns:a16="http://schemas.microsoft.com/office/drawing/2014/main" id="{7B7E061E-EDC6-447D-ABE9-161C97117A5D}"/>
              </a:ext>
            </a:extLst>
          </p:cNvPr>
          <p:cNvSpPr txBox="1"/>
          <p:nvPr/>
        </p:nvSpPr>
        <p:spPr>
          <a:xfrm>
            <a:off x="1544128" y="4578650"/>
            <a:ext cx="9420046" cy="523220"/>
          </a:xfrm>
          <a:prstGeom prst="rect">
            <a:avLst/>
          </a:prstGeom>
          <a:noFill/>
        </p:spPr>
        <p:txBody>
          <a:bodyPr wrap="square" rtlCol="0">
            <a:spAutoFit/>
          </a:bodyPr>
          <a:lstStyle/>
          <a:p>
            <a:pPr algn="ctr" latinLnBrk="1"/>
            <a:r>
              <a:rPr lang="pt-BR" sz="2800" dirty="0" smtClean="0">
                <a:solidFill>
                  <a:schemeClr val="bg1"/>
                </a:solidFill>
              </a:rPr>
              <a:t>Dezembro/2021</a:t>
            </a:r>
            <a:endParaRPr lang="pt-BR" sz="2800" dirty="0">
              <a:solidFill>
                <a:schemeClr val="bg1"/>
              </a:solidFill>
            </a:endParaRPr>
          </a:p>
        </p:txBody>
      </p:sp>
    </p:spTree>
    <p:extLst>
      <p:ext uri="{BB962C8B-B14F-4D97-AF65-F5344CB8AC3E}">
        <p14:creationId xmlns="" xmlns:p14="http://schemas.microsoft.com/office/powerpoint/2010/main" val="3005611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6" y="1725282"/>
            <a:ext cx="3743864" cy="369332"/>
          </a:xfrm>
          <a:prstGeom prst="rect">
            <a:avLst/>
          </a:prstGeom>
          <a:noFill/>
        </p:spPr>
        <p:txBody>
          <a:bodyPr wrap="square" rtlCol="0">
            <a:spAutoFit/>
          </a:bodyPr>
          <a:lstStyle/>
          <a:p>
            <a:r>
              <a:rPr lang="pt-BR" b="1" dirty="0" smtClean="0"/>
              <a:t>Funcionalidade </a:t>
            </a:r>
            <a:r>
              <a:rPr lang="pt-BR" b="1" dirty="0" smtClean="0"/>
              <a:t>Nº 6</a:t>
            </a:r>
            <a:r>
              <a:rPr lang="pt-BR" b="1" dirty="0" smtClean="0"/>
              <a:t>: Realizar </a:t>
            </a:r>
            <a:r>
              <a:rPr lang="pt-BR" b="1" dirty="0" smtClean="0"/>
              <a:t>doação </a:t>
            </a:r>
            <a:endParaRPr lang="pt-BR" b="1" dirty="0"/>
          </a:p>
        </p:txBody>
      </p:sp>
      <p:sp>
        <p:nvSpPr>
          <p:cNvPr id="6" name="CaixaDeTexto 5"/>
          <p:cNvSpPr txBox="1"/>
          <p:nvPr/>
        </p:nvSpPr>
        <p:spPr>
          <a:xfrm>
            <a:off x="1216325" y="2113469"/>
            <a:ext cx="3640347" cy="3416320"/>
          </a:xfrm>
          <a:prstGeom prst="rect">
            <a:avLst/>
          </a:prstGeom>
          <a:noFill/>
        </p:spPr>
        <p:txBody>
          <a:bodyPr wrap="square" rtlCol="0">
            <a:spAutoFit/>
          </a:bodyPr>
          <a:lstStyle/>
          <a:p>
            <a:pPr algn="just"/>
            <a:r>
              <a:rPr lang="pt-BR" dirty="0" smtClean="0"/>
              <a:t>O usuário da plataforma, ao identificar com qual projeto/campanha deseja contribuir deverá clicar no botão “doar”, e em seguida, será exibido um formulário, onde deverão ser preenchidas as informações de cadastro, valor de doação, e a qual instituição será destinada a doação. Por fim, o usuário deverá pressionar o botão “confirmar”, conforme é exibido </a:t>
            </a:r>
            <a:r>
              <a:rPr lang="pt-BR" dirty="0" smtClean="0"/>
              <a:t>ao lado:</a:t>
            </a:r>
            <a:endParaRPr lang="pt-BR" dirty="0"/>
          </a:p>
        </p:txBody>
      </p:sp>
      <p:pic>
        <p:nvPicPr>
          <p:cNvPr id="8" name="Picture 1116460187"/>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567721" y="1548442"/>
            <a:ext cx="5137660" cy="4572000"/>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4" y="1725282"/>
            <a:ext cx="4088921" cy="646331"/>
          </a:xfrm>
          <a:prstGeom prst="rect">
            <a:avLst/>
          </a:prstGeom>
          <a:noFill/>
        </p:spPr>
        <p:txBody>
          <a:bodyPr wrap="square" rtlCol="0">
            <a:spAutoFit/>
          </a:bodyPr>
          <a:lstStyle/>
          <a:p>
            <a:r>
              <a:rPr lang="pt-BR" b="1" dirty="0" smtClean="0"/>
              <a:t>Funcionalidade </a:t>
            </a:r>
            <a:r>
              <a:rPr lang="pt-BR" b="1" dirty="0" smtClean="0"/>
              <a:t>Nº 7</a:t>
            </a:r>
            <a:r>
              <a:rPr lang="pt-BR" b="1" dirty="0" smtClean="0"/>
              <a:t>: Acesso </a:t>
            </a:r>
            <a:r>
              <a:rPr lang="pt-BR" b="1" dirty="0" smtClean="0"/>
              <a:t>de administrador da aplicação</a:t>
            </a:r>
            <a:endParaRPr lang="pt-BR" b="1" dirty="0"/>
          </a:p>
        </p:txBody>
      </p:sp>
      <p:sp>
        <p:nvSpPr>
          <p:cNvPr id="6" name="CaixaDeTexto 5"/>
          <p:cNvSpPr txBox="1"/>
          <p:nvPr/>
        </p:nvSpPr>
        <p:spPr>
          <a:xfrm>
            <a:off x="1224951" y="2458526"/>
            <a:ext cx="3640347" cy="2031325"/>
          </a:xfrm>
          <a:prstGeom prst="rect">
            <a:avLst/>
          </a:prstGeom>
          <a:noFill/>
        </p:spPr>
        <p:txBody>
          <a:bodyPr wrap="square" rtlCol="0">
            <a:spAutoFit/>
          </a:bodyPr>
          <a:lstStyle/>
          <a:p>
            <a:pPr algn="just"/>
            <a:r>
              <a:rPr lang="pt-BR" dirty="0" smtClean="0"/>
              <a:t>A aplicação web terá um responsável administrador por cadastrar as categorias e gerir o </a:t>
            </a:r>
            <a:r>
              <a:rPr lang="pt-BR" i="1" dirty="0" err="1" smtClean="0"/>
              <a:t>backoffice</a:t>
            </a:r>
            <a:r>
              <a:rPr lang="pt-BR" dirty="0" smtClean="0"/>
              <a:t> do sistema, corrigindo informações, editando cadastros e fazendo as manutenções, conforme é exibido </a:t>
            </a:r>
            <a:r>
              <a:rPr lang="pt-BR" dirty="0" smtClean="0"/>
              <a:t>ao lado.</a:t>
            </a:r>
            <a:endParaRPr lang="pt-BR" dirty="0"/>
          </a:p>
        </p:txBody>
      </p:sp>
      <p:pic>
        <p:nvPicPr>
          <p:cNvPr id="7" name="Picture 1209034349"/>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431766" y="1383173"/>
            <a:ext cx="5506528" cy="2176589"/>
          </a:xfrm>
          <a:prstGeom prst="rect">
            <a:avLst/>
          </a:prstGeom>
        </p:spPr>
      </p:pic>
      <p:pic>
        <p:nvPicPr>
          <p:cNvPr id="9" name="Picture 1197103457"/>
          <p:cNvPicPr/>
          <p:nvPr/>
        </p:nvPicPr>
        <p:blipFill>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452433" y="3812875"/>
            <a:ext cx="5744653" cy="2800710"/>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4" y="1725282"/>
            <a:ext cx="4088921" cy="923330"/>
          </a:xfrm>
          <a:prstGeom prst="rect">
            <a:avLst/>
          </a:prstGeom>
          <a:noFill/>
        </p:spPr>
        <p:txBody>
          <a:bodyPr wrap="square" rtlCol="0">
            <a:spAutoFit/>
          </a:bodyPr>
          <a:lstStyle/>
          <a:p>
            <a:r>
              <a:rPr lang="pt-BR" b="1" dirty="0" smtClean="0"/>
              <a:t>Funcionalidade </a:t>
            </a:r>
            <a:r>
              <a:rPr lang="pt-BR" b="1" dirty="0" smtClean="0"/>
              <a:t>Nº 8</a:t>
            </a:r>
            <a:r>
              <a:rPr lang="pt-BR" b="1" dirty="0" smtClean="0"/>
              <a:t>: </a:t>
            </a:r>
            <a:r>
              <a:rPr lang="pt-BR" b="1" dirty="0" smtClean="0"/>
              <a:t>R</a:t>
            </a:r>
            <a:r>
              <a:rPr lang="pt-BR" b="1" dirty="0" smtClean="0"/>
              <a:t>elação </a:t>
            </a:r>
            <a:r>
              <a:rPr lang="pt-BR" b="1" dirty="0" smtClean="0"/>
              <a:t>de doações recebidas por ONGs</a:t>
            </a:r>
          </a:p>
          <a:p>
            <a:endParaRPr lang="pt-BR" b="1" dirty="0"/>
          </a:p>
        </p:txBody>
      </p:sp>
      <p:sp>
        <p:nvSpPr>
          <p:cNvPr id="6" name="CaixaDeTexto 5"/>
          <p:cNvSpPr txBox="1"/>
          <p:nvPr/>
        </p:nvSpPr>
        <p:spPr>
          <a:xfrm>
            <a:off x="1224951" y="2458526"/>
            <a:ext cx="3640347" cy="2031325"/>
          </a:xfrm>
          <a:prstGeom prst="rect">
            <a:avLst/>
          </a:prstGeom>
          <a:noFill/>
        </p:spPr>
        <p:txBody>
          <a:bodyPr wrap="square" rtlCol="0">
            <a:spAutoFit/>
          </a:bodyPr>
          <a:lstStyle/>
          <a:p>
            <a:pPr algn="just"/>
            <a:r>
              <a:rPr lang="pt-BR" dirty="0" smtClean="0"/>
              <a:t>Visando proporcionar transparência nos valores e pessoas que fizeram e colaboraram com projeto de doação, cada aplicação de doação demonstrará a relação das pessoas que doaram e os valores já recebidos.</a:t>
            </a:r>
            <a:endParaRPr lang="pt-BR" dirty="0"/>
          </a:p>
        </p:txBody>
      </p:sp>
      <p:pic>
        <p:nvPicPr>
          <p:cNvPr id="8" name="Picture 1096131125"/>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376144" y="1668969"/>
            <a:ext cx="5682920" cy="4335015"/>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4" y="1725282"/>
            <a:ext cx="4088921" cy="923330"/>
          </a:xfrm>
          <a:prstGeom prst="rect">
            <a:avLst/>
          </a:prstGeom>
          <a:noFill/>
        </p:spPr>
        <p:txBody>
          <a:bodyPr wrap="square" rtlCol="0">
            <a:spAutoFit/>
          </a:bodyPr>
          <a:lstStyle/>
          <a:p>
            <a:r>
              <a:rPr lang="pt-BR" b="1" dirty="0" smtClean="0"/>
              <a:t>Funcionalidade </a:t>
            </a:r>
            <a:r>
              <a:rPr lang="pt-BR" b="1" dirty="0" smtClean="0"/>
              <a:t>Nº 9</a:t>
            </a:r>
            <a:r>
              <a:rPr lang="pt-BR" b="1" dirty="0" smtClean="0"/>
              <a:t>: Extrato </a:t>
            </a:r>
            <a:r>
              <a:rPr lang="pt-BR" b="1" dirty="0" smtClean="0"/>
              <a:t>de doações realizadas</a:t>
            </a:r>
          </a:p>
          <a:p>
            <a:endParaRPr lang="pt-BR" b="1" dirty="0"/>
          </a:p>
        </p:txBody>
      </p:sp>
      <p:sp>
        <p:nvSpPr>
          <p:cNvPr id="6" name="CaixaDeTexto 5"/>
          <p:cNvSpPr txBox="1"/>
          <p:nvPr/>
        </p:nvSpPr>
        <p:spPr>
          <a:xfrm>
            <a:off x="1224951" y="2458526"/>
            <a:ext cx="3640347" cy="2585323"/>
          </a:xfrm>
          <a:prstGeom prst="rect">
            <a:avLst/>
          </a:prstGeom>
          <a:noFill/>
        </p:spPr>
        <p:txBody>
          <a:bodyPr wrap="square" rtlCol="0">
            <a:spAutoFit/>
          </a:bodyPr>
          <a:lstStyle/>
          <a:p>
            <a:pPr algn="just"/>
            <a:r>
              <a:rPr lang="pt-BR" dirty="0" smtClean="0"/>
              <a:t>Visando facilitar o acompanhamento das doações realizadas em projetos anteriores, o usuário terá também um portal de transparência para consultar uma espécie de extrato de projetos em que já efetuou a colaboração. Para isto, ele deverá inserir o CPF utilizado no ato do cadastro de sua conta</a:t>
            </a:r>
            <a:endParaRPr lang="pt-BR" dirty="0"/>
          </a:p>
        </p:txBody>
      </p:sp>
      <p:pic>
        <p:nvPicPr>
          <p:cNvPr id="7" name="Picture 800772758"/>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969480" y="1773895"/>
            <a:ext cx="3605841" cy="3169040"/>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4" y="1725282"/>
            <a:ext cx="4088921" cy="1200329"/>
          </a:xfrm>
          <a:prstGeom prst="rect">
            <a:avLst/>
          </a:prstGeom>
          <a:noFill/>
        </p:spPr>
        <p:txBody>
          <a:bodyPr wrap="square" rtlCol="0">
            <a:spAutoFit/>
          </a:bodyPr>
          <a:lstStyle/>
          <a:p>
            <a:r>
              <a:rPr lang="pt-BR" b="1" dirty="0" smtClean="0"/>
              <a:t>Funcionalidade </a:t>
            </a:r>
            <a:r>
              <a:rPr lang="pt-BR" b="1" dirty="0" smtClean="0"/>
              <a:t>Nº </a:t>
            </a:r>
            <a:r>
              <a:rPr lang="pt-BR" b="1" dirty="0" smtClean="0"/>
              <a:t>10: Pesquisa </a:t>
            </a:r>
            <a:r>
              <a:rPr lang="pt-BR" b="1" dirty="0" smtClean="0"/>
              <a:t>personalizada de ONGs</a:t>
            </a:r>
          </a:p>
          <a:p>
            <a:endParaRPr lang="pt-BR" b="1" dirty="0" smtClean="0"/>
          </a:p>
          <a:p>
            <a:endParaRPr lang="pt-BR" b="1" dirty="0"/>
          </a:p>
        </p:txBody>
      </p:sp>
      <p:sp>
        <p:nvSpPr>
          <p:cNvPr id="6" name="CaixaDeTexto 5"/>
          <p:cNvSpPr txBox="1"/>
          <p:nvPr/>
        </p:nvSpPr>
        <p:spPr>
          <a:xfrm>
            <a:off x="1224951" y="2458526"/>
            <a:ext cx="3640347" cy="1754326"/>
          </a:xfrm>
          <a:prstGeom prst="rect">
            <a:avLst/>
          </a:prstGeom>
          <a:noFill/>
        </p:spPr>
        <p:txBody>
          <a:bodyPr wrap="square" rtlCol="0">
            <a:spAutoFit/>
          </a:bodyPr>
          <a:lstStyle/>
          <a:p>
            <a:pPr algn="just"/>
            <a:r>
              <a:rPr lang="pt-BR" dirty="0" smtClean="0"/>
              <a:t>Visando facilitar também para o usuário localizar a aplicação para doação de uma ONG já conhecida, além de poder buscar pela categoria, o usuário poderá buscar também pelo nome cadastrado da instituição.</a:t>
            </a:r>
            <a:endParaRPr lang="pt-BR" dirty="0"/>
          </a:p>
        </p:txBody>
      </p:sp>
      <p:pic>
        <p:nvPicPr>
          <p:cNvPr id="8" name="Picture 224162377"/>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581292" y="1900506"/>
            <a:ext cx="5636732" cy="2222920"/>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625600" y="851316"/>
            <a:ext cx="10566400" cy="669414"/>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GRUPO – Turma 5, Eixo 2</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graphicFrame>
        <p:nvGraphicFramePr>
          <p:cNvPr id="13" name="Tabela 12"/>
          <p:cNvGraphicFramePr>
            <a:graphicFrameLocks noGrp="1"/>
          </p:cNvGraphicFramePr>
          <p:nvPr/>
        </p:nvGraphicFramePr>
        <p:xfrm>
          <a:off x="1548921" y="1841100"/>
          <a:ext cx="8281180" cy="1983200"/>
        </p:xfrm>
        <a:graphic>
          <a:graphicData uri="http://schemas.openxmlformats.org/drawingml/2006/table">
            <a:tbl>
              <a:tblPr firstRow="1" bandRow="1">
                <a:tableStyleId>{91EBBBCC-DAD2-459C-BE2E-F6DE35CF9A28}</a:tableStyleId>
              </a:tblPr>
              <a:tblGrid>
                <a:gridCol w="8281180"/>
              </a:tblGrid>
              <a:tr h="495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b="0" kern="1200" cap="all" baseline="0" dirty="0" smtClean="0">
                          <a:solidFill>
                            <a:schemeClr val="bg1"/>
                          </a:solidFill>
                          <a:latin typeface="Oswald" panose="00000500000000000000" pitchFamily="2" charset="0"/>
                          <a:ea typeface="+mn-ea"/>
                          <a:cs typeface="+mn-cs"/>
                        </a:rPr>
                        <a:t>TIME</a:t>
                      </a:r>
                      <a:endParaRPr lang="pt-BR" sz="1600" b="0" kern="1200" cap="all" baseline="0" dirty="0">
                        <a:solidFill>
                          <a:schemeClr val="bg1"/>
                        </a:solidFill>
                        <a:latin typeface="Oswald" panose="00000500000000000000" pitchFamily="2" charset="0"/>
                        <a:ea typeface="+mn-ea"/>
                        <a:cs typeface="+mn-cs"/>
                      </a:endParaRPr>
                    </a:p>
                  </a:txBody>
                  <a:tcPr marL="121920" marR="121920" marT="60960" marB="60960" anchor="ctr">
                    <a:solidFill>
                      <a:schemeClr val="accent1">
                        <a:lumMod val="50000"/>
                      </a:schemeClr>
                    </a:solidFill>
                  </a:tcPr>
                </a:tc>
              </a:tr>
              <a:tr h="495800">
                <a:tc>
                  <a:txBody>
                    <a:bodyPr/>
                    <a:lstStyle/>
                    <a:p>
                      <a:pPr algn="ctr"/>
                      <a:r>
                        <a:rPr lang="pt-BR" sz="1800" kern="1200" dirty="0" smtClean="0">
                          <a:solidFill>
                            <a:schemeClr val="dk1"/>
                          </a:solidFill>
                          <a:latin typeface="+mn-lt"/>
                          <a:ea typeface="+mn-ea"/>
                          <a:cs typeface="+mn-cs"/>
                        </a:rPr>
                        <a:t>Igor Vicente Machado</a:t>
                      </a:r>
                      <a:endParaRPr lang="pt-BR" sz="1800" kern="1200" dirty="0">
                        <a:solidFill>
                          <a:schemeClr val="dk1"/>
                        </a:solidFill>
                        <a:latin typeface="+mn-lt"/>
                        <a:ea typeface="+mn-ea"/>
                        <a:cs typeface="+mn-cs"/>
                      </a:endParaRPr>
                    </a:p>
                  </a:txBody>
                  <a:tcPr marL="121920" marR="121920" marT="60960" marB="60960" anchor="ctr">
                    <a:solidFill>
                      <a:schemeClr val="bg2"/>
                    </a:solidFill>
                  </a:tcPr>
                </a:tc>
              </a:tr>
              <a:tr h="495800">
                <a:tc>
                  <a:txBody>
                    <a:bodyPr/>
                    <a:lstStyle/>
                    <a:p>
                      <a:pPr algn="ctr"/>
                      <a:r>
                        <a:rPr lang="pt-BR" sz="1800" kern="1200" dirty="0" smtClean="0">
                          <a:solidFill>
                            <a:schemeClr val="dk1"/>
                          </a:solidFill>
                          <a:latin typeface="+mn-lt"/>
                          <a:ea typeface="+mn-ea"/>
                          <a:cs typeface="+mn-cs"/>
                        </a:rPr>
                        <a:t>Leandro Ângelo </a:t>
                      </a:r>
                      <a:r>
                        <a:rPr lang="pt-BR" sz="1800" kern="1200" dirty="0" err="1" smtClean="0">
                          <a:solidFill>
                            <a:schemeClr val="dk1"/>
                          </a:solidFill>
                          <a:latin typeface="+mn-lt"/>
                          <a:ea typeface="+mn-ea"/>
                          <a:cs typeface="+mn-cs"/>
                        </a:rPr>
                        <a:t>Scardoelli</a:t>
                      </a:r>
                      <a:endParaRPr lang="pt-BR" sz="1800" kern="1200" dirty="0">
                        <a:solidFill>
                          <a:schemeClr val="dk1"/>
                        </a:solidFill>
                        <a:latin typeface="+mn-lt"/>
                        <a:ea typeface="+mn-ea"/>
                        <a:cs typeface="+mn-cs"/>
                      </a:endParaRPr>
                    </a:p>
                  </a:txBody>
                  <a:tcPr marL="121920" marR="121920" marT="60960" marB="60960" anchor="ctr">
                    <a:solidFill>
                      <a:schemeClr val="bg1">
                        <a:lumMod val="95000"/>
                      </a:schemeClr>
                    </a:solidFill>
                  </a:tcPr>
                </a:tc>
              </a:tr>
              <a:tr h="495800">
                <a:tc>
                  <a:txBody>
                    <a:bodyPr/>
                    <a:lstStyle/>
                    <a:p>
                      <a:pPr algn="ctr"/>
                      <a:r>
                        <a:rPr lang="pt-BR" sz="1800" kern="1200" dirty="0" smtClean="0">
                          <a:solidFill>
                            <a:schemeClr val="dk1"/>
                          </a:solidFill>
                          <a:latin typeface="+mn-lt"/>
                          <a:ea typeface="+mn-ea"/>
                          <a:cs typeface="+mn-cs"/>
                        </a:rPr>
                        <a:t>Tobias Gabriel Abreu Faria</a:t>
                      </a:r>
                      <a:endParaRPr lang="pt-BR" sz="1800" kern="1200" dirty="0">
                        <a:solidFill>
                          <a:schemeClr val="dk1"/>
                        </a:solidFill>
                        <a:latin typeface="+mn-lt"/>
                        <a:ea typeface="+mn-ea"/>
                        <a:cs typeface="+mn-cs"/>
                      </a:endParaRPr>
                    </a:p>
                  </a:txBody>
                  <a:tcPr marL="121920" marR="121920" marT="60960" marB="60960" anchor="ctr">
                    <a:solidFill>
                      <a:schemeClr val="bg2"/>
                    </a:solidFill>
                  </a:tcPr>
                </a:tc>
              </a:tr>
            </a:tbl>
          </a:graphicData>
        </a:graphic>
      </p:graphicFrame>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5" y="1725282"/>
            <a:ext cx="9299275" cy="4801314"/>
          </a:xfrm>
          <a:prstGeom prst="rect">
            <a:avLst/>
          </a:prstGeom>
          <a:noFill/>
        </p:spPr>
        <p:txBody>
          <a:bodyPr wrap="square" rtlCol="0">
            <a:spAutoFit/>
          </a:bodyPr>
          <a:lstStyle/>
          <a:p>
            <a:pPr algn="just"/>
            <a:r>
              <a:rPr lang="pt-BR" b="1" dirty="0" smtClean="0"/>
              <a:t>Introdução</a:t>
            </a:r>
          </a:p>
          <a:p>
            <a:pPr algn="just"/>
            <a:endParaRPr lang="pt-BR" dirty="0" smtClean="0"/>
          </a:p>
          <a:p>
            <a:pPr algn="just"/>
            <a:r>
              <a:rPr lang="pt-BR" dirty="0" smtClean="0"/>
              <a:t>Crise sanitária causada pela pandemia de COVID-19 aumentou a desigualdade social, que </a:t>
            </a:r>
            <a:r>
              <a:rPr lang="pt-BR" dirty="0" smtClean="0"/>
              <a:t>a miséria, a pobreza e a marginalização dos mais pobres nunca foram tão flagrantes e vívidas em nosso seio </a:t>
            </a:r>
            <a:r>
              <a:rPr lang="pt-BR" dirty="0" smtClean="0"/>
              <a:t>social. </a:t>
            </a:r>
          </a:p>
          <a:p>
            <a:pPr algn="just"/>
            <a:endParaRPr lang="pt-BR" dirty="0" smtClean="0"/>
          </a:p>
          <a:p>
            <a:pPr algn="just"/>
            <a:r>
              <a:rPr lang="pt-BR" b="1" dirty="0" smtClean="0"/>
              <a:t>Problema</a:t>
            </a:r>
          </a:p>
          <a:p>
            <a:pPr algn="just"/>
            <a:endParaRPr lang="pt-BR" dirty="0" smtClean="0"/>
          </a:p>
          <a:p>
            <a:pPr algn="just"/>
            <a:r>
              <a:rPr lang="pt-BR" dirty="0" smtClean="0"/>
              <a:t>Pessoas físicas, empresas e ONGS precisam de receber doações e existem pessoas querendo doar, mas não sabem como ou onde participar dos projetos sociais.</a:t>
            </a:r>
          </a:p>
          <a:p>
            <a:pPr algn="just"/>
            <a:endParaRPr lang="pt-BR" dirty="0" smtClean="0"/>
          </a:p>
          <a:p>
            <a:pPr algn="just"/>
            <a:r>
              <a:rPr lang="pt-BR" b="1" dirty="0" smtClean="0"/>
              <a:t>Objetivo</a:t>
            </a:r>
          </a:p>
          <a:p>
            <a:pPr algn="just"/>
            <a:endParaRPr lang="pt-BR" dirty="0" smtClean="0"/>
          </a:p>
          <a:p>
            <a:pPr algn="just"/>
            <a:r>
              <a:rPr lang="pt-BR" dirty="0" smtClean="0"/>
              <a:t>Desenvolver </a:t>
            </a:r>
            <a:r>
              <a:rPr lang="pt-BR" dirty="0" smtClean="0"/>
              <a:t>uma aplicação interativa capaz de conectar doadores às Organizações Não Governamentais (ONGs), possibilitando aos doadores visualizar projetos sociais, campanhas ou ações que estão ocorrendo no momento, além de permitir selecionar qual projeto se identifica para apoiar</a:t>
            </a:r>
            <a:endParaRPr lang="pt-BR" dirty="0"/>
          </a:p>
        </p:txBody>
      </p:sp>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5" y="1725282"/>
            <a:ext cx="9299275" cy="5078313"/>
          </a:xfrm>
          <a:prstGeom prst="rect">
            <a:avLst/>
          </a:prstGeom>
          <a:noFill/>
        </p:spPr>
        <p:txBody>
          <a:bodyPr wrap="square" rtlCol="0">
            <a:spAutoFit/>
          </a:bodyPr>
          <a:lstStyle/>
          <a:p>
            <a:pPr algn="just"/>
            <a:r>
              <a:rPr lang="pt-BR" b="1" dirty="0" smtClean="0"/>
              <a:t>Justificativa</a:t>
            </a:r>
          </a:p>
          <a:p>
            <a:pPr algn="just"/>
            <a:endParaRPr lang="pt-BR" dirty="0" smtClean="0"/>
          </a:p>
          <a:p>
            <a:pPr algn="just"/>
            <a:r>
              <a:rPr lang="pt-BR" dirty="0" smtClean="0"/>
              <a:t>A pandemia além de todo caos gerado, também impôs limitações </a:t>
            </a:r>
            <a:r>
              <a:rPr lang="pt-BR" dirty="0" smtClean="0"/>
              <a:t>de contato físico que </a:t>
            </a:r>
            <a:r>
              <a:rPr lang="pt-BR" dirty="0" smtClean="0"/>
              <a:t>prejudicou o recebimento de doações. A aplicação possibilita o </a:t>
            </a:r>
            <a:r>
              <a:rPr lang="pt-BR" dirty="0" smtClean="0"/>
              <a:t>apoio </a:t>
            </a:r>
            <a:r>
              <a:rPr lang="pt-BR" dirty="0" smtClean="0"/>
              <a:t>virtual para os mais necessitados </a:t>
            </a:r>
            <a:r>
              <a:rPr lang="pt-BR" dirty="0" smtClean="0"/>
              <a:t>por meio de doações e engajamento </a:t>
            </a:r>
            <a:r>
              <a:rPr lang="pt-BR" i="1" dirty="0" smtClean="0"/>
              <a:t>online</a:t>
            </a:r>
            <a:r>
              <a:rPr lang="pt-BR" dirty="0" smtClean="0"/>
              <a:t>, se faz extremamente importante para uma sociedade mais justa e colaborativa.</a:t>
            </a:r>
          </a:p>
          <a:p>
            <a:endParaRPr lang="pt-BR" dirty="0" smtClean="0"/>
          </a:p>
          <a:p>
            <a:endParaRPr lang="pt-BR" dirty="0" smtClean="0"/>
          </a:p>
          <a:p>
            <a:pPr algn="just"/>
            <a:r>
              <a:rPr lang="pt-BR" b="1" dirty="0" smtClean="0"/>
              <a:t>Público Alvo</a:t>
            </a:r>
          </a:p>
          <a:p>
            <a:pPr algn="just"/>
            <a:endParaRPr lang="pt-BR" dirty="0" smtClean="0"/>
          </a:p>
          <a:p>
            <a:pPr algn="just"/>
            <a:r>
              <a:rPr lang="pt-BR" dirty="0" smtClean="0"/>
              <a:t>São homens </a:t>
            </a:r>
            <a:r>
              <a:rPr lang="pt-BR" dirty="0" smtClean="0"/>
              <a:t>e mulheres com mais de 18 anos que tenham vontade de participar de projetos sociais através de doação de recursos financeiros, materiais ou serviços voluntários, e pessoas jurídicas que valorizam a promoção do bem-estar social e queriam contribuir através de doações diretas (financeiras e não financeiras), doações por renúncia fiscal e voluntariado empresarial. Por fim, também é alvo deste projeto, todas as entidades sem fins lucrativos que geram impacto positivo na sociedade e tenham interesse em dar visibilidade a sua causa.</a:t>
            </a:r>
          </a:p>
          <a:p>
            <a:endParaRPr lang="pt-BR" dirty="0" smtClean="0"/>
          </a:p>
          <a:p>
            <a:endParaRPr lang="pt-BR" dirty="0" smtClean="0"/>
          </a:p>
        </p:txBody>
      </p:sp>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321985" cy="669414"/>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190446" y="1544127"/>
            <a:ext cx="9299275" cy="369332"/>
          </a:xfrm>
          <a:prstGeom prst="rect">
            <a:avLst/>
          </a:prstGeom>
          <a:noFill/>
        </p:spPr>
        <p:txBody>
          <a:bodyPr wrap="square" rtlCol="0">
            <a:spAutoFit/>
          </a:bodyPr>
          <a:lstStyle/>
          <a:p>
            <a:pPr algn="just"/>
            <a:r>
              <a:rPr lang="pt-BR" b="1" dirty="0" smtClean="0"/>
              <a:t>Funcionalidade Nº 1: Home Page</a:t>
            </a:r>
            <a:endParaRPr lang="pt-BR" b="1" dirty="0" smtClean="0"/>
          </a:p>
        </p:txBody>
      </p:sp>
      <p:pic>
        <p:nvPicPr>
          <p:cNvPr id="4" name="Picture 1817368623"/>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2096218" y="3045125"/>
            <a:ext cx="8220974" cy="3615816"/>
          </a:xfrm>
          <a:prstGeom prst="rect">
            <a:avLst/>
          </a:prstGeom>
        </p:spPr>
      </p:pic>
      <p:sp>
        <p:nvSpPr>
          <p:cNvPr id="6" name="CaixaDeTexto 5"/>
          <p:cNvSpPr txBox="1"/>
          <p:nvPr/>
        </p:nvSpPr>
        <p:spPr>
          <a:xfrm>
            <a:off x="1216325" y="2113470"/>
            <a:ext cx="9808233" cy="923330"/>
          </a:xfrm>
          <a:prstGeom prst="rect">
            <a:avLst/>
          </a:prstGeom>
          <a:noFill/>
        </p:spPr>
        <p:txBody>
          <a:bodyPr wrap="square" rtlCol="0">
            <a:spAutoFit/>
          </a:bodyPr>
          <a:lstStyle/>
          <a:p>
            <a:pPr algn="just"/>
            <a:r>
              <a:rPr lang="pt-BR" dirty="0" smtClean="0"/>
              <a:t>Conforme pode ser observado abaixo, o usuário que desejar fazer uma doação, deverá buscar o nome iniciando pela categoria de cada ONG ou empresa que será beneficiada, tendo assim o primeiro contato com a </a:t>
            </a:r>
            <a:r>
              <a:rPr lang="pt-BR" i="1" dirty="0" smtClean="0"/>
              <a:t>home </a:t>
            </a:r>
            <a:r>
              <a:rPr lang="pt-BR" i="1" dirty="0" err="1" smtClean="0"/>
              <a:t>page</a:t>
            </a:r>
            <a:r>
              <a:rPr lang="pt-BR" dirty="0" smtClean="0"/>
              <a:t>.</a:t>
            </a:r>
            <a:endParaRPr lang="pt-BR" dirty="0"/>
          </a:p>
        </p:txBody>
      </p:sp>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190447" y="1725282"/>
            <a:ext cx="3674852" cy="646331"/>
          </a:xfrm>
          <a:prstGeom prst="rect">
            <a:avLst/>
          </a:prstGeom>
          <a:noFill/>
        </p:spPr>
        <p:txBody>
          <a:bodyPr wrap="square" rtlCol="0">
            <a:spAutoFit/>
          </a:bodyPr>
          <a:lstStyle/>
          <a:p>
            <a:r>
              <a:rPr lang="pt-BR" b="1" dirty="0" smtClean="0"/>
              <a:t>Funcionalidade </a:t>
            </a:r>
            <a:r>
              <a:rPr lang="pt-BR" b="1" dirty="0" smtClean="0"/>
              <a:t>Nº </a:t>
            </a:r>
            <a:r>
              <a:rPr lang="pt-BR" b="1" dirty="0" smtClean="0"/>
              <a:t>2: Cadastro </a:t>
            </a:r>
            <a:r>
              <a:rPr lang="pt-BR" b="1" dirty="0" smtClean="0"/>
              <a:t>de ONGs</a:t>
            </a:r>
            <a:endParaRPr lang="pt-BR" b="1" dirty="0"/>
          </a:p>
        </p:txBody>
      </p:sp>
      <p:sp>
        <p:nvSpPr>
          <p:cNvPr id="6" name="CaixaDeTexto 5"/>
          <p:cNvSpPr txBox="1"/>
          <p:nvPr/>
        </p:nvSpPr>
        <p:spPr>
          <a:xfrm>
            <a:off x="1190446" y="2622428"/>
            <a:ext cx="3640347" cy="3139321"/>
          </a:xfrm>
          <a:prstGeom prst="rect">
            <a:avLst/>
          </a:prstGeom>
          <a:noFill/>
        </p:spPr>
        <p:txBody>
          <a:bodyPr wrap="square" rtlCol="0">
            <a:spAutoFit/>
          </a:bodyPr>
          <a:lstStyle/>
          <a:p>
            <a:pPr algn="just"/>
            <a:r>
              <a:rPr lang="pt-BR" dirty="0" smtClean="0"/>
              <a:t>A página de </a:t>
            </a:r>
            <a:r>
              <a:rPr lang="pt-BR" dirty="0" err="1" smtClean="0"/>
              <a:t>login</a:t>
            </a:r>
            <a:r>
              <a:rPr lang="pt-BR" dirty="0" smtClean="0"/>
              <a:t> e cadastro de </a:t>
            </a:r>
            <a:r>
              <a:rPr lang="pt-BR" dirty="0" err="1" smtClean="0"/>
              <a:t>ONG’s</a:t>
            </a:r>
            <a:r>
              <a:rPr lang="pt-BR" dirty="0" smtClean="0"/>
              <a:t>, permite que as </a:t>
            </a:r>
            <a:r>
              <a:rPr lang="pt-BR" dirty="0" err="1" smtClean="0"/>
              <a:t>ONG’s</a:t>
            </a:r>
            <a:r>
              <a:rPr lang="pt-BR" dirty="0" smtClean="0"/>
              <a:t> já cadastras possam ser autenticadas para ter acesso ao sistema e permite para as </a:t>
            </a:r>
            <a:r>
              <a:rPr lang="pt-BR" dirty="0" err="1" smtClean="0"/>
              <a:t>ONG’s</a:t>
            </a:r>
            <a:r>
              <a:rPr lang="pt-BR" dirty="0" smtClean="0"/>
              <a:t> não cadastradas realizem seu cadastro para iniciar as atividades a partir da aplicação. A página foi elaborada de forma intuitiva, seguindo as premissas ensinadas no micro fundamento de Design de Interação.</a:t>
            </a:r>
            <a:endParaRPr lang="pt-BR" dirty="0"/>
          </a:p>
        </p:txBody>
      </p:sp>
      <p:pic>
        <p:nvPicPr>
          <p:cNvPr id="8" name="Picture 1997697532"/>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345502" y="1772458"/>
            <a:ext cx="5704936" cy="4119384"/>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190447" y="1725282"/>
            <a:ext cx="3674852" cy="646331"/>
          </a:xfrm>
          <a:prstGeom prst="rect">
            <a:avLst/>
          </a:prstGeom>
          <a:noFill/>
        </p:spPr>
        <p:txBody>
          <a:bodyPr wrap="square" rtlCol="0">
            <a:spAutoFit/>
          </a:bodyPr>
          <a:lstStyle/>
          <a:p>
            <a:r>
              <a:rPr lang="pt-BR" b="1" dirty="0" smtClean="0"/>
              <a:t>Funcionalidade </a:t>
            </a:r>
            <a:r>
              <a:rPr lang="pt-BR" b="1" dirty="0" smtClean="0"/>
              <a:t>Nº </a:t>
            </a:r>
            <a:r>
              <a:rPr lang="pt-BR" b="1" dirty="0" smtClean="0"/>
              <a:t>3: Cadastro </a:t>
            </a:r>
            <a:r>
              <a:rPr lang="pt-BR" b="1" dirty="0" smtClean="0"/>
              <a:t>de ONGs</a:t>
            </a:r>
            <a:endParaRPr lang="pt-BR" b="1" dirty="0"/>
          </a:p>
        </p:txBody>
      </p:sp>
      <p:sp>
        <p:nvSpPr>
          <p:cNvPr id="6" name="CaixaDeTexto 5"/>
          <p:cNvSpPr txBox="1"/>
          <p:nvPr/>
        </p:nvSpPr>
        <p:spPr>
          <a:xfrm>
            <a:off x="1190446" y="2622428"/>
            <a:ext cx="3640347" cy="3139321"/>
          </a:xfrm>
          <a:prstGeom prst="rect">
            <a:avLst/>
          </a:prstGeom>
          <a:noFill/>
        </p:spPr>
        <p:txBody>
          <a:bodyPr wrap="square" rtlCol="0">
            <a:spAutoFit/>
          </a:bodyPr>
          <a:lstStyle/>
          <a:p>
            <a:pPr algn="just"/>
            <a:r>
              <a:rPr lang="pt-BR" dirty="0" smtClean="0"/>
              <a:t>Ao clicar em “Cadastre sua instituição” o usuário será redirecionado a um formulário onde deverão ser preenchidas informações como: Setor de Atuação, Meta de Arrecadação, Descrição Curta, Descrição Detalhada, além de informações “pessoais” como: Nome, CNPJ, Endereço e por fim, informações de autenticação como e-mail e senha.</a:t>
            </a:r>
            <a:endParaRPr lang="pt-BR" dirty="0"/>
          </a:p>
        </p:txBody>
      </p:sp>
      <p:pic>
        <p:nvPicPr>
          <p:cNvPr id="7" name="Picture 1362203370"/>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502664" y="1565694"/>
            <a:ext cx="4987057" cy="4572000"/>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190447" y="1725282"/>
            <a:ext cx="3674852" cy="646331"/>
          </a:xfrm>
          <a:prstGeom prst="rect">
            <a:avLst/>
          </a:prstGeom>
          <a:noFill/>
        </p:spPr>
        <p:txBody>
          <a:bodyPr wrap="square" rtlCol="0">
            <a:spAutoFit/>
          </a:bodyPr>
          <a:lstStyle/>
          <a:p>
            <a:r>
              <a:rPr lang="pt-BR" b="1" dirty="0" smtClean="0"/>
              <a:t>Funcionalidade </a:t>
            </a:r>
            <a:r>
              <a:rPr lang="pt-BR" b="1" dirty="0" smtClean="0"/>
              <a:t>Nº 4</a:t>
            </a:r>
            <a:r>
              <a:rPr lang="pt-BR" b="1" dirty="0" smtClean="0"/>
              <a:t>: Consultar </a:t>
            </a:r>
            <a:r>
              <a:rPr lang="pt-BR" b="1" dirty="0" smtClean="0"/>
              <a:t>detalhes das ONGS</a:t>
            </a:r>
            <a:endParaRPr lang="pt-BR" b="1" dirty="0"/>
          </a:p>
        </p:txBody>
      </p:sp>
      <p:sp>
        <p:nvSpPr>
          <p:cNvPr id="6" name="CaixaDeTexto 5"/>
          <p:cNvSpPr txBox="1"/>
          <p:nvPr/>
        </p:nvSpPr>
        <p:spPr>
          <a:xfrm>
            <a:off x="1190446" y="2622428"/>
            <a:ext cx="3640347" cy="2308324"/>
          </a:xfrm>
          <a:prstGeom prst="rect">
            <a:avLst/>
          </a:prstGeom>
          <a:noFill/>
        </p:spPr>
        <p:txBody>
          <a:bodyPr wrap="square" rtlCol="0">
            <a:spAutoFit/>
          </a:bodyPr>
          <a:lstStyle/>
          <a:p>
            <a:pPr algn="just"/>
            <a:r>
              <a:rPr lang="pt-BR" dirty="0" smtClean="0"/>
              <a:t>Na funcionalidade “Consultar detalhes das ONGs”, ao ser acessada através do botão “+Detalhes”, o usuário terá acesso a todas as informações de doações, doadores, informações do projeto, da ONG e descrição das atividades, conforme podemos observar </a:t>
            </a:r>
            <a:r>
              <a:rPr lang="pt-BR" dirty="0" smtClean="0"/>
              <a:t>na figura ao lado</a:t>
            </a:r>
            <a:endParaRPr lang="pt-BR" dirty="0"/>
          </a:p>
        </p:txBody>
      </p:sp>
      <p:pic>
        <p:nvPicPr>
          <p:cNvPr id="7" name="Picture 1861462267"/>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353498" y="1663371"/>
            <a:ext cx="5591175" cy="4238625"/>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 xmlns:a16="http://schemas.microsoft.com/office/drawing/2014/main" id="{C959B30C-6AC6-479D-8CBD-CC30B72FD92C}"/>
              </a:ext>
            </a:extLst>
          </p:cNvPr>
          <p:cNvSpPr txBox="1"/>
          <p:nvPr/>
        </p:nvSpPr>
        <p:spPr>
          <a:xfrm>
            <a:off x="1142521" y="782306"/>
            <a:ext cx="10566400" cy="705193"/>
          </a:xfrm>
          <a:prstGeom prst="rect">
            <a:avLst/>
          </a:prstGeom>
          <a:noFill/>
        </p:spPr>
        <p:txBody>
          <a:bodyPr wrap="square" rtlCol="0">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pt-BR" sz="6000" b="0" i="0" u="none" strike="noStrike" kern="1200" cap="none" spc="0" normalizeH="0" baseline="0" noProof="0" dirty="0" smtClean="0">
                <a:ln>
                  <a:noFill/>
                </a:ln>
                <a:solidFill>
                  <a:srgbClr val="3494BA"/>
                </a:solidFill>
                <a:effectLst/>
                <a:uLnTx/>
                <a:uFillTx/>
                <a:latin typeface="Oswald Medium" panose="00000600000000000000" pitchFamily="2" charset="0"/>
                <a:ea typeface="+mn-ea"/>
                <a:cs typeface="+mn-cs"/>
              </a:rPr>
              <a:t>SISTEMA DE GESTÃO DE DOAÇÕES</a:t>
            </a:r>
            <a:endParaRPr kumimoji="0" lang="pt-BR" sz="6000" b="0" i="0" u="none" strike="noStrike" kern="1200" cap="none" spc="0" normalizeH="0" baseline="0" noProof="0" dirty="0">
              <a:ln>
                <a:noFill/>
              </a:ln>
              <a:solidFill>
                <a:srgbClr val="3494BA"/>
              </a:solidFill>
              <a:effectLst/>
              <a:uLnTx/>
              <a:uFillTx/>
              <a:latin typeface="Oswald Medium" panose="00000600000000000000" pitchFamily="2" charset="0"/>
              <a:ea typeface="+mn-ea"/>
              <a:cs typeface="+mn-cs"/>
            </a:endParaRPr>
          </a:p>
        </p:txBody>
      </p:sp>
      <p:sp>
        <p:nvSpPr>
          <p:cNvPr id="5" name="CaixaDeTexto 4"/>
          <p:cNvSpPr txBox="1"/>
          <p:nvPr/>
        </p:nvSpPr>
        <p:spPr>
          <a:xfrm>
            <a:off x="1216325" y="1725282"/>
            <a:ext cx="3726611" cy="646331"/>
          </a:xfrm>
          <a:prstGeom prst="rect">
            <a:avLst/>
          </a:prstGeom>
          <a:noFill/>
        </p:spPr>
        <p:txBody>
          <a:bodyPr wrap="square" rtlCol="0">
            <a:spAutoFit/>
          </a:bodyPr>
          <a:lstStyle/>
          <a:p>
            <a:r>
              <a:rPr lang="pt-BR" b="1" dirty="0" smtClean="0"/>
              <a:t>Funcionalidade </a:t>
            </a:r>
            <a:r>
              <a:rPr lang="pt-BR" b="1" dirty="0" smtClean="0"/>
              <a:t>Nº 5</a:t>
            </a:r>
            <a:r>
              <a:rPr lang="pt-BR" b="1" dirty="0" smtClean="0"/>
              <a:t>: </a:t>
            </a:r>
            <a:r>
              <a:rPr lang="pt-BR" b="1" dirty="0" smtClean="0"/>
              <a:t>Realizar doação e consultar detalhes das ONGS</a:t>
            </a:r>
            <a:endParaRPr lang="pt-BR" b="1" dirty="0"/>
          </a:p>
        </p:txBody>
      </p:sp>
      <p:sp>
        <p:nvSpPr>
          <p:cNvPr id="6" name="CaixaDeTexto 5"/>
          <p:cNvSpPr txBox="1"/>
          <p:nvPr/>
        </p:nvSpPr>
        <p:spPr>
          <a:xfrm>
            <a:off x="1293963" y="2605174"/>
            <a:ext cx="3122762" cy="2308324"/>
          </a:xfrm>
          <a:prstGeom prst="rect">
            <a:avLst/>
          </a:prstGeom>
          <a:noFill/>
        </p:spPr>
        <p:txBody>
          <a:bodyPr wrap="square" rtlCol="0">
            <a:spAutoFit/>
          </a:bodyPr>
          <a:lstStyle/>
          <a:p>
            <a:pPr algn="just"/>
            <a:r>
              <a:rPr lang="pt-BR" dirty="0" smtClean="0"/>
              <a:t>Após localizar a instituição que receberá a doação, o usuário terá duas funcionalidades a sua disposição, sendo o botão </a:t>
            </a:r>
            <a:r>
              <a:rPr lang="pt-BR" b="1" dirty="0" smtClean="0"/>
              <a:t>“doar”</a:t>
            </a:r>
            <a:r>
              <a:rPr lang="pt-BR" dirty="0" smtClean="0"/>
              <a:t> para iniciar o processo de doação ou </a:t>
            </a:r>
            <a:r>
              <a:rPr lang="pt-BR" b="1" dirty="0" smtClean="0"/>
              <a:t>“+detalhes” </a:t>
            </a:r>
            <a:r>
              <a:rPr lang="pt-BR" dirty="0" smtClean="0"/>
              <a:t>para se inteirar do projeto e decidir ou não pela contribuição.</a:t>
            </a:r>
            <a:endParaRPr lang="pt-BR" dirty="0"/>
          </a:p>
        </p:txBody>
      </p:sp>
      <p:pic>
        <p:nvPicPr>
          <p:cNvPr id="7" name="Picture 1971536049"/>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538160" y="1819277"/>
            <a:ext cx="5357002" cy="4236466"/>
          </a:xfrm>
          <a:prstGeom prst="rect">
            <a:avLst/>
          </a:prstGeom>
        </p:spPr>
      </p:pic>
    </p:spTree>
    <p:extLst>
      <p:ext uri="{BB962C8B-B14F-4D97-AF65-F5344CB8AC3E}">
        <p14:creationId xmlns="" xmlns:p14="http://schemas.microsoft.com/office/powerpoint/2010/main" val="4173229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o Office">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Lato"/>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Lato"/>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903</Words>
  <Application>Microsoft Office PowerPoint</Application>
  <PresentationFormat>Personalizar</PresentationFormat>
  <Paragraphs>60</Paragraphs>
  <Slides>14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Arial</vt:lpstr>
      <vt:lpstr>Calibri</vt:lpstr>
      <vt:lpstr>Oswald Medium</vt:lpstr>
      <vt:lpstr>Poppins SemiBold</vt:lpstr>
      <vt:lpstr>Oswald</vt:lpstr>
      <vt:lpstr>1_Tema do Office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2020-09-24T18:01:15Z</dcterms:created>
  <dcterms:modified xsi:type="dcterms:W3CDTF">2021-12-13T01:06:12Z</dcterms:modified>
</cp:coreProperties>
</file>